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0"/>
  </p:notesMasterIdLst>
  <p:handoutMasterIdLst>
    <p:handoutMasterId r:id="rId31"/>
  </p:handoutMasterIdLst>
  <p:sldIdLst>
    <p:sldId id="268" r:id="rId2"/>
    <p:sldId id="272" r:id="rId3"/>
    <p:sldId id="259" r:id="rId4"/>
    <p:sldId id="261" r:id="rId5"/>
    <p:sldId id="263" r:id="rId6"/>
    <p:sldId id="271" r:id="rId7"/>
    <p:sldId id="322" r:id="rId8"/>
    <p:sldId id="323" r:id="rId9"/>
    <p:sldId id="325" r:id="rId10"/>
    <p:sldId id="306" r:id="rId11"/>
    <p:sldId id="307" r:id="rId12"/>
    <p:sldId id="308" r:id="rId13"/>
    <p:sldId id="305" r:id="rId14"/>
    <p:sldId id="310" r:id="rId15"/>
    <p:sldId id="328" r:id="rId16"/>
    <p:sldId id="329" r:id="rId17"/>
    <p:sldId id="330" r:id="rId18"/>
    <p:sldId id="331" r:id="rId19"/>
    <p:sldId id="332" r:id="rId20"/>
    <p:sldId id="311" r:id="rId21"/>
    <p:sldId id="326" r:id="rId22"/>
    <p:sldId id="327" r:id="rId23"/>
    <p:sldId id="333" r:id="rId24"/>
    <p:sldId id="318" r:id="rId25"/>
    <p:sldId id="316" r:id="rId26"/>
    <p:sldId id="317" r:id="rId27"/>
    <p:sldId id="288" r:id="rId28"/>
    <p:sldId id="269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2866" autoAdjust="0"/>
  </p:normalViewPr>
  <p:slideViewPr>
    <p:cSldViewPr>
      <p:cViewPr varScale="1">
        <p:scale>
          <a:sx n="101" d="100"/>
          <a:sy n="101" d="100"/>
        </p:scale>
        <p:origin x="-2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EB2973E-86D8-40F2-BDFC-8F3901C17699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79280B5-3C43-42E9-820E-2B6B8EBEC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30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1F8915-9E72-4FC8-BF68-C8C8A9A83FB6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1395E2A-38DA-402C-95DB-83FC35BEF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62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EBF10-02AD-4162-8948-31EDDCD172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91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181F-7B15-4324-868B-3C71262186ED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B88F-8276-4678-8CA3-98611A5765E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181F-7B15-4324-868B-3C71262186ED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B88F-8276-4678-8CA3-98611A576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181F-7B15-4324-868B-3C71262186ED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B88F-8276-4678-8CA3-98611A576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181F-7B15-4324-868B-3C71262186ED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B88F-8276-4678-8CA3-98611A576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181F-7B15-4324-868B-3C71262186ED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B88F-8276-4678-8CA3-98611A5765E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181F-7B15-4324-868B-3C71262186ED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B88F-8276-4678-8CA3-98611A576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181F-7B15-4324-868B-3C71262186ED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B88F-8276-4678-8CA3-98611A5765E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181F-7B15-4324-868B-3C71262186ED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B88F-8276-4678-8CA3-98611A576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181F-7B15-4324-868B-3C71262186ED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B88F-8276-4678-8CA3-98611A576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181F-7B15-4324-868B-3C71262186ED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B88F-8276-4678-8CA3-98611A5765E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181F-7B15-4324-868B-3C71262186ED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B88F-8276-4678-8CA3-98611A576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4FF181F-7B15-4324-868B-3C71262186ED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36FB88F-8276-4678-8CA3-98611A5765E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447800"/>
            <a:ext cx="8077200" cy="5257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spc="0" dirty="0" smtClean="0">
                <a:solidFill>
                  <a:schemeClr val="tx1"/>
                </a:solidFill>
              </a:rPr>
              <a:t/>
            </a:r>
            <a:br>
              <a:rPr lang="en-US" sz="2000" spc="0" dirty="0" smtClean="0">
                <a:solidFill>
                  <a:schemeClr val="tx1"/>
                </a:solidFill>
              </a:rPr>
            </a:br>
            <a:r>
              <a:rPr lang="en-US" sz="2000" spc="0" dirty="0" smtClean="0">
                <a:solidFill>
                  <a:schemeClr val="tx1"/>
                </a:solidFill>
              </a:rPr>
              <a:t/>
            </a:r>
            <a:br>
              <a:rPr lang="en-US" sz="2000" spc="0" dirty="0" smtClean="0">
                <a:solidFill>
                  <a:schemeClr val="tx1"/>
                </a:solidFill>
              </a:rPr>
            </a:br>
            <a:r>
              <a:rPr lang="en-US" sz="900" spc="0" dirty="0" smtClean="0">
                <a:solidFill>
                  <a:schemeClr val="tx1"/>
                </a:solidFill>
              </a:rPr>
              <a:t> </a:t>
            </a:r>
            <a:br>
              <a:rPr lang="en-US" sz="900" spc="0" dirty="0" smtClean="0">
                <a:solidFill>
                  <a:schemeClr val="tx1"/>
                </a:solidFill>
              </a:rPr>
            </a:br>
            <a:r>
              <a:rPr lang="en-US" sz="900" spc="0" dirty="0" smtClean="0">
                <a:solidFill>
                  <a:schemeClr val="tx1"/>
                </a:solidFill>
              </a:rPr>
              <a:t/>
            </a:r>
            <a:br>
              <a:rPr lang="en-US" sz="900" spc="0" dirty="0" smtClean="0">
                <a:solidFill>
                  <a:schemeClr val="tx1"/>
                </a:solidFill>
              </a:rPr>
            </a:br>
            <a:r>
              <a:rPr lang="en-US" sz="900" spc="0" dirty="0" smtClean="0">
                <a:solidFill>
                  <a:schemeClr val="tx1"/>
                </a:solidFill>
              </a:rPr>
              <a:t> </a:t>
            </a:r>
            <a:r>
              <a:rPr lang="en-US" sz="1800" spc="0" dirty="0" smtClean="0">
                <a:solidFill>
                  <a:schemeClr val="tx1"/>
                </a:solidFill>
              </a:rPr>
              <a:t/>
            </a:r>
            <a:br>
              <a:rPr lang="en-US" sz="1800" spc="0" dirty="0" smtClean="0">
                <a:solidFill>
                  <a:schemeClr val="tx1"/>
                </a:solidFill>
              </a:rPr>
            </a:br>
            <a:r>
              <a:rPr lang="en-US" sz="1800" spc="0" dirty="0" smtClean="0">
                <a:solidFill>
                  <a:schemeClr val="tx1"/>
                </a:solidFill>
              </a:rPr>
              <a:t/>
            </a:r>
            <a:br>
              <a:rPr lang="en-US" sz="1800" spc="0" dirty="0" smtClean="0">
                <a:solidFill>
                  <a:schemeClr val="tx1"/>
                </a:solidFill>
              </a:rPr>
            </a:br>
            <a:r>
              <a:rPr lang="en-US" sz="1800" spc="0" dirty="0">
                <a:solidFill>
                  <a:schemeClr val="tx1"/>
                </a:solidFill>
              </a:rPr>
              <a:t/>
            </a:r>
            <a:br>
              <a:rPr lang="en-US" sz="1800" spc="0" dirty="0">
                <a:solidFill>
                  <a:schemeClr val="tx1"/>
                </a:solidFill>
              </a:rPr>
            </a:br>
            <a:r>
              <a:rPr lang="en-US" sz="1800" spc="0" dirty="0" smtClean="0">
                <a:solidFill>
                  <a:schemeClr val="tx1"/>
                </a:solidFill>
              </a:rPr>
              <a:t/>
            </a:r>
            <a:br>
              <a:rPr lang="en-US" sz="1800" spc="0" dirty="0" smtClean="0">
                <a:solidFill>
                  <a:schemeClr val="tx1"/>
                </a:solidFill>
              </a:rPr>
            </a:br>
            <a:r>
              <a:rPr lang="en-US" sz="1800" spc="0" dirty="0">
                <a:solidFill>
                  <a:schemeClr val="tx1"/>
                </a:solidFill>
              </a:rPr>
              <a:t/>
            </a:r>
            <a:br>
              <a:rPr lang="en-US" sz="1800" spc="0" dirty="0">
                <a:solidFill>
                  <a:schemeClr val="tx1"/>
                </a:solidFill>
              </a:rPr>
            </a:br>
            <a:r>
              <a:rPr lang="en-US" sz="1800" spc="0" dirty="0" smtClean="0">
                <a:solidFill>
                  <a:schemeClr val="tx1"/>
                </a:solidFill>
              </a:rPr>
              <a:t/>
            </a:r>
            <a:br>
              <a:rPr lang="en-US" sz="1800" spc="0" dirty="0" smtClean="0">
                <a:solidFill>
                  <a:schemeClr val="tx1"/>
                </a:solidFill>
              </a:rPr>
            </a:br>
            <a:r>
              <a:rPr lang="en-US" sz="1800" spc="0" dirty="0">
                <a:solidFill>
                  <a:schemeClr val="tx1"/>
                </a:solidFill>
              </a:rPr>
              <a:t/>
            </a:r>
            <a:br>
              <a:rPr lang="en-US" sz="1800" spc="0" dirty="0">
                <a:solidFill>
                  <a:schemeClr val="tx1"/>
                </a:solidFill>
              </a:rPr>
            </a:br>
            <a:r>
              <a:rPr lang="en-US" sz="1800" spc="0" dirty="0" smtClean="0">
                <a:solidFill>
                  <a:schemeClr val="tx1"/>
                </a:solidFill>
              </a:rPr>
              <a:t/>
            </a:r>
            <a:br>
              <a:rPr lang="en-US" sz="1800" spc="0" dirty="0" smtClean="0">
                <a:solidFill>
                  <a:schemeClr val="tx1"/>
                </a:solidFill>
              </a:rPr>
            </a:br>
            <a:r>
              <a:rPr lang="en-US" sz="1800" spc="0" dirty="0" smtClean="0">
                <a:solidFill>
                  <a:schemeClr val="tx1"/>
                </a:solidFill>
              </a:rPr>
              <a:t/>
            </a:r>
            <a:br>
              <a:rPr lang="en-US" sz="1800" spc="0" dirty="0" smtClean="0">
                <a:solidFill>
                  <a:schemeClr val="tx1"/>
                </a:solidFill>
              </a:rPr>
            </a:br>
            <a:r>
              <a:rPr lang="en-US" sz="1800" spc="0" dirty="0">
                <a:solidFill>
                  <a:schemeClr val="tx1"/>
                </a:solidFill>
              </a:rPr>
              <a:t/>
            </a:r>
            <a:br>
              <a:rPr lang="en-US" sz="1800" spc="0" dirty="0">
                <a:solidFill>
                  <a:schemeClr val="tx1"/>
                </a:solidFill>
              </a:rPr>
            </a:br>
            <a:r>
              <a:rPr lang="en-US" sz="2000" b="1" spc="0" dirty="0" smtClean="0">
                <a:solidFill>
                  <a:schemeClr val="tx1"/>
                </a:solidFill>
              </a:rPr>
              <a:t>EML 4551C SENIOR DESIGN </a:t>
            </a:r>
            <a:br>
              <a:rPr lang="en-US" sz="2000" b="1" spc="0" dirty="0" smtClean="0">
                <a:solidFill>
                  <a:schemeClr val="tx1"/>
                </a:solidFill>
              </a:rPr>
            </a:br>
            <a:r>
              <a:rPr lang="en-US" sz="2000" b="1" spc="0" dirty="0" smtClean="0">
                <a:solidFill>
                  <a:schemeClr val="tx1"/>
                </a:solidFill>
              </a:rPr>
              <a:t>DR. KAMAL AMIN</a:t>
            </a:r>
            <a:r>
              <a:rPr lang="en-US" sz="2000" spc="0" dirty="0" smtClean="0">
                <a:solidFill>
                  <a:schemeClr val="tx1"/>
                </a:solidFill>
              </a:rPr>
              <a:t/>
            </a:r>
            <a:br>
              <a:rPr lang="en-US" sz="2000" spc="0" dirty="0" smtClean="0">
                <a:solidFill>
                  <a:schemeClr val="tx1"/>
                </a:solidFill>
              </a:rPr>
            </a:br>
            <a:r>
              <a:rPr lang="en-US" sz="1800" spc="0" dirty="0">
                <a:solidFill>
                  <a:schemeClr val="tx1"/>
                </a:solidFill>
              </a:rPr>
              <a:t/>
            </a:r>
            <a:br>
              <a:rPr lang="en-US" sz="1800" spc="0" dirty="0">
                <a:solidFill>
                  <a:schemeClr val="tx1"/>
                </a:solidFill>
              </a:rPr>
            </a:br>
            <a:r>
              <a:rPr lang="en-US" sz="2000" b="1" spc="0" dirty="0" smtClean="0">
                <a:solidFill>
                  <a:schemeClr val="tx1"/>
                </a:solidFill>
              </a:rPr>
              <a:t>TEAM 4: ALTERATE MATERIAL SELECTION FOR COMPRESSOR CASING IN TURBOCHARGER</a:t>
            </a:r>
            <a:br>
              <a:rPr lang="en-US" sz="2000" b="1" spc="0" dirty="0" smtClean="0">
                <a:solidFill>
                  <a:schemeClr val="tx1"/>
                </a:solidFill>
              </a:rPr>
            </a:br>
            <a:r>
              <a:rPr lang="en-US" sz="2000" b="1" spc="0" dirty="0" smtClean="0">
                <a:solidFill>
                  <a:schemeClr val="tx1"/>
                </a:solidFill>
              </a:rPr>
              <a:t/>
            </a:r>
            <a:br>
              <a:rPr lang="en-US" sz="2000" b="1" spc="0" dirty="0" smtClean="0">
                <a:solidFill>
                  <a:schemeClr val="tx1"/>
                </a:solidFill>
              </a:rPr>
            </a:br>
            <a:r>
              <a:rPr lang="en-US" sz="2000" b="1" spc="0" dirty="0" smtClean="0">
                <a:solidFill>
                  <a:schemeClr val="tx1"/>
                </a:solidFill>
              </a:rPr>
              <a:t>DESIGN REVIEW PRESENTATION #2</a:t>
            </a:r>
            <a:br>
              <a:rPr lang="en-US" sz="2000" b="1" spc="0" dirty="0" smtClean="0">
                <a:solidFill>
                  <a:schemeClr val="tx1"/>
                </a:solidFill>
              </a:rPr>
            </a:br>
            <a:r>
              <a:rPr lang="en-US" sz="1000" b="1" spc="0" dirty="0" smtClean="0">
                <a:solidFill>
                  <a:schemeClr val="tx1"/>
                </a:solidFill>
              </a:rPr>
              <a:t> </a:t>
            </a:r>
            <a:r>
              <a:rPr lang="en-US" sz="1000" spc="0" dirty="0" smtClean="0">
                <a:solidFill>
                  <a:schemeClr val="tx1"/>
                </a:solidFill>
              </a:rPr>
              <a:t/>
            </a:r>
            <a:br>
              <a:rPr lang="en-US" sz="1000" spc="0" dirty="0" smtClean="0">
                <a:solidFill>
                  <a:schemeClr val="tx1"/>
                </a:solidFill>
              </a:rPr>
            </a:br>
            <a:r>
              <a:rPr lang="en-US" sz="1000" b="1" dirty="0" smtClean="0">
                <a:solidFill>
                  <a:schemeClr val="tx1"/>
                </a:solidFill>
              </a:rPr>
              <a:t> </a:t>
            </a:r>
            <a:br>
              <a:rPr lang="en-US" sz="1000" b="1" dirty="0" smtClean="0">
                <a:solidFill>
                  <a:schemeClr val="tx1"/>
                </a:solidFill>
              </a:rPr>
            </a:br>
            <a:r>
              <a:rPr lang="en-US" sz="1800" b="1" spc="0" dirty="0" smtClean="0">
                <a:solidFill>
                  <a:schemeClr val="tx1"/>
                </a:solidFill>
              </a:rPr>
              <a:t>Group Members</a:t>
            </a:r>
            <a:r>
              <a:rPr lang="en-US" sz="1800" spc="0" dirty="0" smtClean="0">
                <a:solidFill>
                  <a:schemeClr val="tx1"/>
                </a:solidFill>
              </a:rPr>
              <a:t/>
            </a:r>
            <a:br>
              <a:rPr lang="en-US" sz="1800" spc="0" dirty="0" smtClean="0">
                <a:solidFill>
                  <a:schemeClr val="tx1"/>
                </a:solidFill>
              </a:rPr>
            </a:br>
            <a:r>
              <a:rPr lang="en-US" sz="1300" spc="0" dirty="0" smtClean="0">
                <a:solidFill>
                  <a:schemeClr val="tx1"/>
                </a:solidFill>
              </a:rPr>
              <a:t>alexander Mankin</a:t>
            </a:r>
            <a:br>
              <a:rPr lang="en-US" sz="1300" spc="0" dirty="0" smtClean="0">
                <a:solidFill>
                  <a:schemeClr val="tx1"/>
                </a:solidFill>
              </a:rPr>
            </a:br>
            <a:r>
              <a:rPr lang="en-US" sz="1300" spc="0" dirty="0" smtClean="0">
                <a:solidFill>
                  <a:schemeClr val="tx1"/>
                </a:solidFill>
              </a:rPr>
              <a:t>HARRISON MCLARTY</a:t>
            </a:r>
            <a:br>
              <a:rPr lang="en-US" sz="1300" spc="0" dirty="0" smtClean="0">
                <a:solidFill>
                  <a:schemeClr val="tx1"/>
                </a:solidFill>
              </a:rPr>
            </a:br>
            <a:r>
              <a:rPr lang="en-US" sz="1300" spc="0" dirty="0" smtClean="0">
                <a:solidFill>
                  <a:schemeClr val="tx1"/>
                </a:solidFill>
              </a:rPr>
              <a:t>Ralph Scott</a:t>
            </a:r>
            <a:br>
              <a:rPr lang="en-US" sz="1300" spc="0" dirty="0" smtClean="0">
                <a:solidFill>
                  <a:schemeClr val="tx1"/>
                </a:solidFill>
              </a:rPr>
            </a:br>
            <a:r>
              <a:rPr lang="en-US" sz="1300" spc="0" dirty="0" smtClean="0">
                <a:solidFill>
                  <a:schemeClr val="tx1"/>
                </a:solidFill>
              </a:rPr>
              <a:t>Abiodun </a:t>
            </a:r>
            <a:r>
              <a:rPr lang="en-US" sz="1400" spc="0" dirty="0">
                <a:solidFill>
                  <a:schemeClr val="tx1"/>
                </a:solidFill>
              </a:rPr>
              <a:t>OLUWALOWO</a:t>
            </a:r>
            <a:r>
              <a:rPr lang="en-US" sz="1400" spc="0" dirty="0" smtClean="0">
                <a:solidFill>
                  <a:schemeClr val="tx1"/>
                </a:solidFill>
              </a:rPr>
              <a:t/>
            </a:r>
            <a:br>
              <a:rPr lang="en-US" sz="1400" spc="0" dirty="0" smtClean="0">
                <a:solidFill>
                  <a:schemeClr val="tx1"/>
                </a:solidFill>
              </a:rPr>
            </a:br>
            <a:r>
              <a:rPr lang="en-US" sz="1400" spc="0" dirty="0">
                <a:solidFill>
                  <a:schemeClr val="tx1"/>
                </a:solidFill>
              </a:rPr>
              <a:t/>
            </a:r>
            <a:br>
              <a:rPr lang="en-US" sz="1400" spc="0" dirty="0">
                <a:solidFill>
                  <a:schemeClr val="tx1"/>
                </a:solidFill>
              </a:rPr>
            </a:br>
            <a:r>
              <a:rPr lang="en-US" sz="1400" spc="0" dirty="0" smtClean="0">
                <a:solidFill>
                  <a:schemeClr val="tx1"/>
                </a:solidFill>
              </a:rPr>
              <a:t> </a:t>
            </a:r>
            <a:r>
              <a:rPr lang="en-US" sz="1800" b="1" spc="0" dirty="0" smtClean="0">
                <a:solidFill>
                  <a:schemeClr val="tx1"/>
                </a:solidFill>
              </a:rPr>
              <a:t>Project sponsor AND FACULTY Adviser</a:t>
            </a:r>
            <a:br>
              <a:rPr lang="en-US" sz="1800" b="1" spc="0" dirty="0" smtClean="0">
                <a:solidFill>
                  <a:schemeClr val="tx1"/>
                </a:solidFill>
              </a:rPr>
            </a:br>
            <a:r>
              <a:rPr lang="en-US" sz="1300" spc="0" dirty="0" smtClean="0">
                <a:solidFill>
                  <a:schemeClr val="tx1"/>
                </a:solidFill>
              </a:rPr>
              <a:t>Cummins -</a:t>
            </a:r>
            <a:r>
              <a:rPr lang="en-US" sz="1200" spc="0" dirty="0" smtClean="0">
                <a:solidFill>
                  <a:schemeClr val="tx1"/>
                </a:solidFill>
              </a:rPr>
              <a:t> </a:t>
            </a:r>
            <a:r>
              <a:rPr lang="en-US" sz="1300" spc="0" dirty="0" smtClean="0">
                <a:solidFill>
                  <a:schemeClr val="tx1"/>
                </a:solidFill>
              </a:rPr>
              <a:t>Roger England</a:t>
            </a:r>
            <a:br>
              <a:rPr lang="en-US" sz="1300" spc="0" dirty="0" smtClean="0">
                <a:solidFill>
                  <a:schemeClr val="tx1"/>
                </a:solidFill>
              </a:rPr>
            </a:br>
            <a:r>
              <a:rPr lang="en-US" sz="1300" spc="0" dirty="0">
                <a:solidFill>
                  <a:prstClr val="black"/>
                </a:solidFill>
              </a:rPr>
              <a:t>DR. PETER KALU</a:t>
            </a:r>
            <a:br>
              <a:rPr lang="en-US" sz="1300" spc="0" dirty="0">
                <a:solidFill>
                  <a:prstClr val="black"/>
                </a:solidFill>
              </a:rPr>
            </a:br>
            <a:r>
              <a:rPr lang="en-US" sz="1400" spc="0" dirty="0" smtClean="0">
                <a:solidFill>
                  <a:schemeClr val="tx1"/>
                </a:solidFill>
              </a:rPr>
              <a:t/>
            </a:r>
            <a:br>
              <a:rPr lang="en-US" sz="1400" spc="0" dirty="0" smtClean="0">
                <a:solidFill>
                  <a:schemeClr val="tx1"/>
                </a:solidFill>
              </a:rPr>
            </a:br>
            <a:r>
              <a:rPr lang="en-US" sz="1400" spc="0" dirty="0" smtClean="0">
                <a:solidFill>
                  <a:prstClr val="black"/>
                </a:solidFill>
              </a:rPr>
              <a:t>18 MARCH 2014</a:t>
            </a:r>
            <a:r>
              <a:rPr lang="en-US" sz="1400" spc="0" dirty="0">
                <a:solidFill>
                  <a:prstClr val="black"/>
                </a:solidFill>
              </a:rPr>
              <a:t/>
            </a:r>
            <a:br>
              <a:rPr lang="en-US" sz="1400" spc="0" dirty="0">
                <a:solidFill>
                  <a:prstClr val="black"/>
                </a:solidFill>
              </a:rPr>
            </a:br>
            <a:r>
              <a:rPr lang="en-US" sz="1800" b="1" spc="0" dirty="0" smtClean="0">
                <a:solidFill>
                  <a:schemeClr val="tx1"/>
                </a:solidFill>
              </a:rPr>
              <a:t/>
            </a:r>
            <a:br>
              <a:rPr lang="en-US" sz="1800" b="1" spc="0" dirty="0" smtClean="0">
                <a:solidFill>
                  <a:schemeClr val="tx1"/>
                </a:solidFill>
              </a:rPr>
            </a:br>
            <a:r>
              <a:rPr lang="en-US" sz="1300" spc="0" dirty="0" smtClean="0">
                <a:solidFill>
                  <a:schemeClr val="tx1"/>
                </a:solidFill>
              </a:rPr>
              <a:t/>
            </a:r>
            <a:br>
              <a:rPr lang="en-US" sz="1300" spc="0" dirty="0" smtClean="0">
                <a:solidFill>
                  <a:schemeClr val="tx1"/>
                </a:solidFill>
              </a:rPr>
            </a:br>
            <a:r>
              <a:rPr lang="en-US" sz="1400" spc="0" dirty="0" smtClean="0">
                <a:solidFill>
                  <a:schemeClr val="tx1"/>
                </a:solidFill>
              </a:rPr>
              <a:t/>
            </a:r>
            <a:br>
              <a:rPr lang="en-US" sz="1400" spc="0" dirty="0" smtClean="0">
                <a:solidFill>
                  <a:schemeClr val="tx1"/>
                </a:solidFill>
              </a:rPr>
            </a:br>
            <a:endParaRPr lang="en-US" sz="1400" spc="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18"/>
          <a:stretch/>
        </p:blipFill>
        <p:spPr bwMode="auto">
          <a:xfrm>
            <a:off x="2057400" y="381000"/>
            <a:ext cx="52578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948"/>
            <a:ext cx="21336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61949"/>
            <a:ext cx="19050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72200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001512"/>
            <a:ext cx="27828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95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Design Concepts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217884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Injection Molding Cost </a:t>
            </a:r>
            <a:r>
              <a:rPr lang="en-US" sz="2800" u="sng" dirty="0"/>
              <a:t>E</a:t>
            </a:r>
            <a:r>
              <a:rPr lang="en-US" sz="2800" u="sng" dirty="0" smtClean="0"/>
              <a:t>stimation </a:t>
            </a:r>
            <a:r>
              <a:rPr lang="en-US" sz="2800" u="sng" dirty="0"/>
              <a:t>E</a:t>
            </a:r>
            <a:r>
              <a:rPr lang="en-US" sz="2800" u="sng" dirty="0" smtClean="0"/>
              <a:t>quations </a:t>
            </a:r>
            <a:endParaRPr lang="en-US" sz="2800" u="sng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200" y="6488668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Ralph Scott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9812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following are equations that can be used to determine manufacturing cost associated with producing a injection molded part.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574" y="2895600"/>
            <a:ext cx="4210851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3289577"/>
            <a:ext cx="60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1.)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574" y="4648200"/>
            <a:ext cx="470420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76400" y="4920734"/>
            <a:ext cx="60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7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Design Concepts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217884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Injection Molding Cost </a:t>
            </a:r>
            <a:r>
              <a:rPr lang="en-US" sz="2800" u="sng" dirty="0"/>
              <a:t>E</a:t>
            </a:r>
            <a:r>
              <a:rPr lang="en-US" sz="2800" u="sng" dirty="0" smtClean="0"/>
              <a:t>stimation </a:t>
            </a:r>
            <a:r>
              <a:rPr lang="en-US" sz="2800" u="sng" dirty="0"/>
              <a:t>E</a:t>
            </a:r>
            <a:r>
              <a:rPr lang="en-US" sz="2800" u="sng" dirty="0" smtClean="0"/>
              <a:t>quations </a:t>
            </a:r>
            <a:endParaRPr lang="en-US" sz="2800" u="sng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200" y="6488668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Ralph Scott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679" y="2393298"/>
            <a:ext cx="2920180" cy="802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1779" y="2609915"/>
            <a:ext cx="60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78169" y="1746966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cost drivers of manufacturing injection molded parts are expressed in Equation 1.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535290"/>
              </p:ext>
            </p:extLst>
          </p:nvPr>
        </p:nvGraphicFramePr>
        <p:xfrm>
          <a:off x="381000" y="3429000"/>
          <a:ext cx="8486317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Worksheet" r:id="rId5" imgW="4899563" imgH="1364040" progId="Excel.Sheet.12">
                  <p:embed/>
                </p:oleObj>
              </mc:Choice>
              <mc:Fallback>
                <p:oleObj name="Worksheet" r:id="rId5" imgW="4899563" imgH="13640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000" y="3429000"/>
                        <a:ext cx="8486317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947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Design Concepts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217884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Injection Molding Cost </a:t>
            </a:r>
            <a:r>
              <a:rPr lang="en-US" sz="2800" u="sng" dirty="0"/>
              <a:t>E</a:t>
            </a:r>
            <a:r>
              <a:rPr lang="en-US" sz="2800" u="sng" dirty="0" smtClean="0"/>
              <a:t>stimation </a:t>
            </a:r>
            <a:r>
              <a:rPr lang="en-US" sz="2800" u="sng" dirty="0"/>
              <a:t>E</a:t>
            </a:r>
            <a:r>
              <a:rPr lang="en-US" sz="2800" u="sng" dirty="0" smtClean="0"/>
              <a:t>quations </a:t>
            </a:r>
            <a:endParaRPr lang="en-US" sz="2800" u="sng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200" y="6488668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Ralph Scott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19266" y="2333951"/>
            <a:ext cx="60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78169" y="1746966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Equation 2 is an expression for the assembled product cost</a:t>
            </a:r>
            <a:endParaRPr lang="en-US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304" y="2118087"/>
            <a:ext cx="4121116" cy="801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281808"/>
              </p:ext>
            </p:extLst>
          </p:nvPr>
        </p:nvGraphicFramePr>
        <p:xfrm>
          <a:off x="227551" y="3276600"/>
          <a:ext cx="8700621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Worksheet" r:id="rId5" imgW="3688071" imgH="937224" progId="Excel.Sheet.12">
                  <p:embed/>
                </p:oleObj>
              </mc:Choice>
              <mc:Fallback>
                <p:oleObj name="Worksheet" r:id="rId5" imgW="3688071" imgH="9372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7551" y="3276600"/>
                        <a:ext cx="8700621" cy="220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951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Design Concepts</a:t>
            </a:r>
            <a:endParaRPr lang="en-US" sz="3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To further validate the safety of the casing, simulation of a burst event was performed</a:t>
            </a:r>
          </a:p>
          <a:p>
            <a:endParaRPr lang="en-US" dirty="0" smtClean="0"/>
          </a:p>
          <a:p>
            <a:r>
              <a:rPr lang="en-US" dirty="0" smtClean="0"/>
              <a:t>It was performed in </a:t>
            </a:r>
            <a:r>
              <a:rPr lang="en-US" dirty="0" err="1"/>
              <a:t>C</a:t>
            </a:r>
            <a:r>
              <a:rPr lang="en-US" dirty="0" err="1" smtClean="0"/>
              <a:t>omsol</a:t>
            </a:r>
            <a:r>
              <a:rPr lang="en-US" dirty="0" smtClean="0"/>
              <a:t> and used the following criteria</a:t>
            </a:r>
          </a:p>
          <a:p>
            <a:endParaRPr lang="en-US" dirty="0" smtClean="0"/>
          </a:p>
          <a:p>
            <a:r>
              <a:rPr lang="en-US" dirty="0" smtClean="0"/>
              <a:t>Failure Analysis was performed for two different  compressor wheel speeds, 90,000 and 120,000 rpm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Due to their design, compressor wheels usually fail by breaking into 2 or 3 pieces</a:t>
            </a:r>
          </a:p>
          <a:p>
            <a:endParaRPr lang="en-US" dirty="0" smtClean="0"/>
          </a:p>
          <a:p>
            <a:r>
              <a:rPr lang="en-US" dirty="0" smtClean="0"/>
              <a:t>Impact speed was found using the  relationship between rotational kinetic energy and kinetic energy of a rigid body</a:t>
            </a:r>
          </a:p>
          <a:p>
            <a:endParaRPr lang="en-US" dirty="0" smtClean="0"/>
          </a:p>
          <a:p>
            <a:r>
              <a:rPr lang="en-US" dirty="0" smtClean="0"/>
              <a:t>Force was found by using the classic force formula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" y="6488668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Alex Mankin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29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Burst Containment Analysis 90,000 rpm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" y="6488668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Alex Mankin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85631"/>
            <a:ext cx="4038600" cy="3293237"/>
          </a:xfrm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72197"/>
            <a:ext cx="4038600" cy="3120106"/>
          </a:xfrm>
        </p:spPr>
      </p:pic>
      <p:sp>
        <p:nvSpPr>
          <p:cNvPr id="15" name="TextBox 14"/>
          <p:cNvSpPr txBox="1"/>
          <p:nvPr/>
        </p:nvSpPr>
        <p:spPr>
          <a:xfrm>
            <a:off x="4724400" y="5721512"/>
            <a:ext cx="361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Fig.4 Cast Aluminum 356 von </a:t>
            </a:r>
            <a:r>
              <a:rPr lang="en-US" dirty="0" err="1" smtClean="0">
                <a:solidFill>
                  <a:prstClr val="black"/>
                </a:solidFill>
              </a:rPr>
              <a:t>Mises</a:t>
            </a:r>
            <a:r>
              <a:rPr lang="en-US" dirty="0" smtClean="0">
                <a:solidFill>
                  <a:prstClr val="black"/>
                </a:solidFill>
              </a:rPr>
              <a:t> stress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5721512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Fig. 3 PEEK von </a:t>
            </a:r>
            <a:r>
              <a:rPr lang="en-US" dirty="0" err="1" smtClean="0">
                <a:solidFill>
                  <a:prstClr val="black"/>
                </a:solidFill>
              </a:rPr>
              <a:t>Mises</a:t>
            </a:r>
            <a:r>
              <a:rPr lang="en-US" dirty="0" smtClean="0">
                <a:solidFill>
                  <a:prstClr val="black"/>
                </a:solidFill>
              </a:rPr>
              <a:t> Stress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69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Burst Containment Analysis 90,000 rpm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" y="6488668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Alex Mankin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85631"/>
            <a:ext cx="4038600" cy="3293237"/>
          </a:xfrm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72197"/>
            <a:ext cx="4038600" cy="3120106"/>
          </a:xfrm>
        </p:spPr>
      </p:pic>
      <p:sp>
        <p:nvSpPr>
          <p:cNvPr id="15" name="TextBox 14"/>
          <p:cNvSpPr txBox="1"/>
          <p:nvPr/>
        </p:nvSpPr>
        <p:spPr>
          <a:xfrm>
            <a:off x="609600" y="5721512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Fig. 5 PEEK Total Displacement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4400" y="5721512"/>
            <a:ext cx="361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Fig.6 Cast Aluminum 356 Total Displacement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01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Burst Containment Analysis 90,000 rpm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" y="6488668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Alex Mankin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85631"/>
            <a:ext cx="4038600" cy="3293237"/>
          </a:xfrm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72197"/>
            <a:ext cx="4038600" cy="3120106"/>
          </a:xfrm>
        </p:spPr>
      </p:pic>
      <p:sp>
        <p:nvSpPr>
          <p:cNvPr id="15" name="TextBox 14"/>
          <p:cNvSpPr txBox="1"/>
          <p:nvPr/>
        </p:nvSpPr>
        <p:spPr>
          <a:xfrm>
            <a:off x="609600" y="5721512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Fig. 7 PEEK 1</a:t>
            </a:r>
            <a:r>
              <a:rPr lang="en-US" baseline="30000" dirty="0" smtClean="0">
                <a:solidFill>
                  <a:prstClr val="black"/>
                </a:solidFill>
              </a:rPr>
              <a:t>st</a:t>
            </a:r>
            <a:r>
              <a:rPr lang="en-US" dirty="0" smtClean="0">
                <a:solidFill>
                  <a:prstClr val="black"/>
                </a:solidFill>
              </a:rPr>
              <a:t> Principle Strain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4400" y="5721512"/>
            <a:ext cx="361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Fig.8 Cast Aluminum 356 1</a:t>
            </a:r>
            <a:r>
              <a:rPr lang="en-US" baseline="30000" dirty="0" smtClean="0">
                <a:solidFill>
                  <a:prstClr val="black"/>
                </a:solidFill>
              </a:rPr>
              <a:t>st</a:t>
            </a:r>
            <a:r>
              <a:rPr lang="en-US" dirty="0" smtClean="0">
                <a:solidFill>
                  <a:prstClr val="black"/>
                </a:solidFill>
              </a:rPr>
              <a:t> Principle Strain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52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Burst Containment Analysis 120,000 rpm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" y="6488668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Alex Mankin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72197"/>
            <a:ext cx="4038600" cy="3120106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85631"/>
            <a:ext cx="4038600" cy="3293237"/>
          </a:xfrm>
        </p:spPr>
      </p:pic>
      <p:sp>
        <p:nvSpPr>
          <p:cNvPr id="15" name="TextBox 14"/>
          <p:cNvSpPr txBox="1"/>
          <p:nvPr/>
        </p:nvSpPr>
        <p:spPr>
          <a:xfrm>
            <a:off x="609600" y="5721512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Fig. 9 PEEK von </a:t>
            </a:r>
            <a:r>
              <a:rPr lang="en-US" dirty="0" err="1" smtClean="0">
                <a:solidFill>
                  <a:prstClr val="black"/>
                </a:solidFill>
              </a:rPr>
              <a:t>Mises</a:t>
            </a:r>
            <a:r>
              <a:rPr lang="en-US" dirty="0" smtClean="0">
                <a:solidFill>
                  <a:prstClr val="black"/>
                </a:solidFill>
              </a:rPr>
              <a:t> Stress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4400" y="5721512"/>
            <a:ext cx="361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Fig.10 Cast Aluminum 356 von </a:t>
            </a:r>
            <a:r>
              <a:rPr lang="en-US" dirty="0" err="1" smtClean="0">
                <a:solidFill>
                  <a:prstClr val="black"/>
                </a:solidFill>
              </a:rPr>
              <a:t>Mises</a:t>
            </a:r>
            <a:r>
              <a:rPr lang="en-US" dirty="0" smtClean="0">
                <a:solidFill>
                  <a:prstClr val="black"/>
                </a:solidFill>
              </a:rPr>
              <a:t> stress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86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Burst Containment Analysis 120,000 rpm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" y="6488668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Alex Mankin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85631"/>
            <a:ext cx="4038600" cy="3293237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72197"/>
            <a:ext cx="4038600" cy="3120106"/>
          </a:xfrm>
        </p:spPr>
      </p:pic>
      <p:sp>
        <p:nvSpPr>
          <p:cNvPr id="15" name="TextBox 14"/>
          <p:cNvSpPr txBox="1"/>
          <p:nvPr/>
        </p:nvSpPr>
        <p:spPr>
          <a:xfrm>
            <a:off x="609600" y="5721512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Fig. 11 PEEK Total Displacement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4400" y="5721512"/>
            <a:ext cx="361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Fig.12 Cast Aluminum 356 Total Displacement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49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Burst Containment Analysis 120,000 rpm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" y="6488668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Alex Mankin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85631"/>
            <a:ext cx="4038600" cy="3293237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72197"/>
            <a:ext cx="4038600" cy="3120106"/>
          </a:xfrm>
        </p:spPr>
      </p:pic>
      <p:sp>
        <p:nvSpPr>
          <p:cNvPr id="11" name="TextBox 10"/>
          <p:cNvSpPr txBox="1"/>
          <p:nvPr/>
        </p:nvSpPr>
        <p:spPr>
          <a:xfrm>
            <a:off x="609600" y="5721512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Fig. 13 PEEK 1</a:t>
            </a:r>
            <a:r>
              <a:rPr lang="en-US" baseline="30000" dirty="0" smtClean="0">
                <a:solidFill>
                  <a:prstClr val="black"/>
                </a:solidFill>
              </a:rPr>
              <a:t>st</a:t>
            </a:r>
            <a:r>
              <a:rPr lang="en-US" dirty="0" smtClean="0">
                <a:solidFill>
                  <a:prstClr val="black"/>
                </a:solidFill>
              </a:rPr>
              <a:t> Principle Strain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5721512"/>
            <a:ext cx="361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Fig.14 Cast Aluminum </a:t>
            </a:r>
            <a:r>
              <a:rPr lang="en-US" dirty="0">
                <a:solidFill>
                  <a:prstClr val="black"/>
                </a:solidFill>
              </a:rPr>
              <a:t>356 1</a:t>
            </a:r>
            <a:r>
              <a:rPr lang="en-US" baseline="30000" dirty="0">
                <a:solidFill>
                  <a:prstClr val="black"/>
                </a:solidFill>
              </a:rPr>
              <a:t>st</a:t>
            </a:r>
            <a:r>
              <a:rPr lang="en-US" dirty="0">
                <a:solidFill>
                  <a:prstClr val="black"/>
                </a:solidFill>
              </a:rPr>
              <a:t> Principle Strain</a:t>
            </a:r>
          </a:p>
        </p:txBody>
      </p:sp>
    </p:spTree>
    <p:extLst>
      <p:ext uri="{BB962C8B-B14F-4D97-AF65-F5344CB8AC3E}">
        <p14:creationId xmlns:p14="http://schemas.microsoft.com/office/powerpoint/2010/main" val="354328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911267"/>
              </p:ext>
            </p:extLst>
          </p:nvPr>
        </p:nvGraphicFramePr>
        <p:xfrm>
          <a:off x="457200" y="1060938"/>
          <a:ext cx="8001000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01000"/>
              </a:tblGrid>
              <a:tr h="415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Project</a:t>
                      </a:r>
                      <a:r>
                        <a:rPr lang="en-US" sz="2400" baseline="0" dirty="0" smtClean="0"/>
                        <a:t> Scope</a:t>
                      </a:r>
                      <a:endParaRPr lang="en-US" sz="20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5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Project</a:t>
                      </a:r>
                      <a:r>
                        <a:rPr lang="en-US" sz="2400" baseline="0" dirty="0" smtClean="0"/>
                        <a:t> Background</a:t>
                      </a:r>
                      <a:endParaRPr lang="en-US" sz="2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5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Project</a:t>
                      </a:r>
                      <a:r>
                        <a:rPr lang="en-US" sz="2400" baseline="0" dirty="0" smtClean="0"/>
                        <a:t> Objectives</a:t>
                      </a:r>
                      <a:endParaRPr lang="en-US" sz="2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5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/>
                        <a:t>Fall Accomplishments</a:t>
                      </a:r>
                      <a:endParaRPr lang="en-US" sz="2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5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Design Concepts</a:t>
                      </a:r>
                      <a:endParaRPr lang="en-US" sz="2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5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Design</a:t>
                      </a:r>
                      <a:r>
                        <a:rPr lang="en-US" sz="2400" baseline="0" dirty="0" smtClean="0"/>
                        <a:t> Analysis</a:t>
                      </a:r>
                      <a:r>
                        <a:rPr lang="en-US" sz="2400" dirty="0" smtClean="0"/>
                        <a:t>                           </a:t>
                      </a:r>
                      <a:endParaRPr lang="en-US" sz="2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Potential Challenges and Risks</a:t>
                      </a:r>
                      <a:endParaRPr lang="en-US" sz="2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Status of Procurement</a:t>
                      </a:r>
                      <a:endParaRPr lang="en-US" sz="2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5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Future</a:t>
                      </a:r>
                      <a:r>
                        <a:rPr lang="en-US" sz="2400" baseline="0" dirty="0" smtClean="0"/>
                        <a:t> Work</a:t>
                      </a:r>
                      <a:endParaRPr lang="en-US" sz="2400" dirty="0" smtClean="0"/>
                    </a:p>
                  </a:txBody>
                  <a:tcPr/>
                </a:tc>
              </a:tr>
              <a:tr h="415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Final</a:t>
                      </a:r>
                      <a:r>
                        <a:rPr lang="en-US" sz="2400" baseline="0" dirty="0" smtClean="0"/>
                        <a:t> Summary</a:t>
                      </a:r>
                      <a:endParaRPr lang="en-US" sz="2400" dirty="0" smtClean="0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References</a:t>
                      </a:r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Questions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154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Burst Containment Analysis Summary</a:t>
            </a:r>
            <a:endParaRPr lang="en-US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" y="6488668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Alex Mankin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analysis shows that PEEK deforms a higher amount relative to the cast aluminum which is currently used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This deformation occurs the most at the location of impact with smaller deformation occurring in the surrounding material</a:t>
            </a:r>
          </a:p>
          <a:p>
            <a:endParaRPr lang="en-US" dirty="0" smtClean="0"/>
          </a:p>
          <a:p>
            <a:r>
              <a:rPr lang="en-US" dirty="0" smtClean="0"/>
              <a:t>It also shows that despite this higher amount of deformation the casing still absorbs the burst event adequately and without a catastrophic failure of the material</a:t>
            </a:r>
          </a:p>
          <a:p>
            <a:endParaRPr lang="en-US" dirty="0" smtClean="0"/>
          </a:p>
          <a:p>
            <a:r>
              <a:rPr lang="en-US" dirty="0" smtClean="0"/>
              <a:t>This result of the burst containment analysis shows that the PEEK material is a valid and safe selection for use as an alternative material</a:t>
            </a:r>
          </a:p>
          <a:p>
            <a:endParaRPr lang="en-US" dirty="0" smtClean="0"/>
          </a:p>
          <a:p>
            <a:r>
              <a:rPr lang="en-US" dirty="0" smtClean="0"/>
              <a:t>The validity of this analysis </a:t>
            </a:r>
            <a:r>
              <a:rPr lang="en-US" dirty="0" smtClean="0"/>
              <a:t>could be </a:t>
            </a:r>
            <a:r>
              <a:rPr lang="en-US" dirty="0" smtClean="0"/>
              <a:t>tested if a real burst test was performed with the PEEK material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06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Potential Challenges and </a:t>
            </a:r>
            <a:r>
              <a:rPr lang="en-US" dirty="0" smtClean="0"/>
              <a:t>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dirty="0" smtClean="0"/>
              <a:t>aking sure the assumptions and cost estimations made during the manufacturing cost analysis are accurate, and comparable to real world applications.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Ensuring that our analysis on our 3-D model of the compressor casing, is an accurate representation of the effects the compressor casing would undergo in the field.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" y="6488668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Ralph Scott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3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procurement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900" y="1803829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prototype based on PEEK could not be machined because it could not be procured in a large enough block.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42900" y="36576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 proprietary powder material was instead used to 3-D print a compressor casing prototype for demonstration purposes only.</a:t>
            </a:r>
            <a:endParaRPr 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6200" y="6488668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Ralph Scott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06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procurement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57528"/>
            <a:ext cx="797844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" y="6488668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Ralph Scott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66900" y="6163056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Fig.15 3D Printed Compressor Casing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67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Future Work Plans</a:t>
            </a:r>
            <a:endParaRPr lang="en-US" sz="4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76200" y="1600200"/>
            <a:ext cx="8358246" cy="4286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The future plans includes the following: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Calculating and estimating the manufacturing costs using the equations and parameters that was given in the previous slides</a:t>
            </a:r>
          </a:p>
          <a:p>
            <a:endParaRPr lang="en-GB" dirty="0" smtClean="0"/>
          </a:p>
          <a:p>
            <a:r>
              <a:rPr lang="en-GB" dirty="0" smtClean="0"/>
              <a:t>Also in order to have accurate cost evaluations some faculty members will be consulted (</a:t>
            </a:r>
            <a:r>
              <a:rPr lang="en-GB" dirty="0" err="1" smtClean="0"/>
              <a:t>Dr.</a:t>
            </a:r>
            <a:r>
              <a:rPr lang="en-GB" dirty="0" smtClean="0"/>
              <a:t> </a:t>
            </a:r>
            <a:r>
              <a:rPr lang="en-GB" dirty="0" err="1" smtClean="0"/>
              <a:t>Chengying</a:t>
            </a:r>
            <a:r>
              <a:rPr lang="en-GB" dirty="0" smtClean="0"/>
              <a:t> Xu )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  <p:sp>
        <p:nvSpPr>
          <p:cNvPr id="9" name="Rectangle 8"/>
          <p:cNvSpPr/>
          <p:nvPr/>
        </p:nvSpPr>
        <p:spPr>
          <a:xfrm>
            <a:off x="76200" y="6488668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Ralph Scott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93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+mn-lt"/>
              </a:rPr>
              <a:t>Gantt</a:t>
            </a:r>
            <a:r>
              <a:rPr lang="en-GB" dirty="0" smtClean="0"/>
              <a:t> Chart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1492" y="928670"/>
            <a:ext cx="6461015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" y="6488668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Ralph Scott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62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burst analysis was completed which showed that PEEK was an adequate replacement for the current material used.</a:t>
            </a:r>
          </a:p>
          <a:p>
            <a:endParaRPr lang="en-US" dirty="0"/>
          </a:p>
          <a:p>
            <a:r>
              <a:rPr lang="en-US" dirty="0" smtClean="0"/>
              <a:t> We will continue to refine our manufacturing cost analysis.</a:t>
            </a:r>
          </a:p>
          <a:p>
            <a:endParaRPr lang="en-US" dirty="0"/>
          </a:p>
          <a:p>
            <a:r>
              <a:rPr lang="en-US" dirty="0" smtClean="0"/>
              <a:t>We also now have a 3-D printed full scale model of our turbocharger compressor casing for display purposes only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" y="6488668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Ralph Scott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97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152400"/>
            <a:ext cx="8229600" cy="9906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955006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"Turbo </a:t>
            </a:r>
            <a:r>
              <a:rPr lang="en-US" dirty="0"/>
              <a:t>Torque." </a:t>
            </a:r>
            <a:r>
              <a:rPr lang="en-US" i="1" dirty="0"/>
              <a:t>Turbo Torque</a:t>
            </a:r>
            <a:r>
              <a:rPr lang="en-US" dirty="0"/>
              <a:t>. N.p., n.d. Web. 21 Oct. 2013. &lt;http://www.mazdarotary.net/turbo.htm&gt;.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617259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"Online </a:t>
            </a:r>
            <a:r>
              <a:rPr lang="en-US" dirty="0"/>
              <a:t>Materials Information Resource - MatWeb." </a:t>
            </a:r>
            <a:r>
              <a:rPr lang="en-US" i="1" dirty="0"/>
              <a:t>Online Materials Information Resource - MatWeb</a:t>
            </a:r>
            <a:r>
              <a:rPr lang="en-US" dirty="0"/>
              <a:t>. N.p., n.d. Web. 21 Oct. 2013. &lt;http://www.matweb.com/&gt;.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2540589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"Plastic </a:t>
            </a:r>
            <a:r>
              <a:rPr lang="en-US" dirty="0"/>
              <a:t>Sheet, Plastic Rod, Plastic Tubing - Buy Online." </a:t>
            </a:r>
            <a:r>
              <a:rPr lang="en-US" i="1" dirty="0"/>
              <a:t>Plastic Sheet, Plastic Rod, Plastic Tubing - Buy Online</a:t>
            </a:r>
            <a:r>
              <a:rPr lang="en-US" dirty="0"/>
              <a:t>. N.p., n.d. Web. 21 Oct. 2013. &lt;http://www.professionalplastics.com/&gt;.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3463919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 "VICTREX</a:t>
            </a:r>
            <a:r>
              <a:rPr lang="en-US" dirty="0"/>
              <a:t>® PEEK Polymers." </a:t>
            </a:r>
            <a:r>
              <a:rPr lang="en-US" i="1" dirty="0"/>
              <a:t>High Performance Polyaryletherketones, High Temperature Advanced PEEK Polymer, Thermoplastic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19 Nov. 2013. &lt;http://www.victrex.com/en/products/victrex-peek-polymers/victrex-peek-polymers.php&gt;.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4664248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 "Burst </a:t>
            </a:r>
            <a:r>
              <a:rPr lang="en-US" dirty="0"/>
              <a:t>and </a:t>
            </a:r>
            <a:r>
              <a:rPr lang="en-US" dirty="0" smtClean="0"/>
              <a:t>Containment: </a:t>
            </a:r>
            <a:r>
              <a:rPr lang="en-US" dirty="0"/>
              <a:t>Ensuring Turbocharger Safety." </a:t>
            </a:r>
            <a:r>
              <a:rPr lang="en-US" i="1" dirty="0"/>
              <a:t>Turbobygarrett.com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19 Nov. 2013. &lt;http://www.turbobygarrett.com/turbobygarrett/sites/default/files/Garrett_White_Paper_02_Burst__Containment.pdf</a:t>
            </a:r>
            <a:r>
              <a:rPr lang="en-US" dirty="0" smtClean="0"/>
              <a:t>&gt;.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5864577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6. </a:t>
            </a:r>
            <a:r>
              <a:rPr lang="en-US" dirty="0" err="1" smtClean="0"/>
              <a:t>Fagade</a:t>
            </a:r>
            <a:r>
              <a:rPr lang="en-US" dirty="0"/>
              <a:t>, </a:t>
            </a:r>
            <a:r>
              <a:rPr lang="en-US" dirty="0" err="1"/>
              <a:t>Adekunle</a:t>
            </a:r>
            <a:r>
              <a:rPr lang="en-US" dirty="0"/>
              <a:t> A., and David O. </a:t>
            </a:r>
            <a:r>
              <a:rPr lang="en-US" dirty="0" err="1"/>
              <a:t>Kazmer</a:t>
            </a:r>
            <a:r>
              <a:rPr lang="en-US" dirty="0"/>
              <a:t>. "EARLY COST ESTIMATION FOR INJECTION MOLDED PARTS." </a:t>
            </a:r>
            <a:r>
              <a:rPr lang="en-US" i="1" dirty="0"/>
              <a:t>University of Massachusetts Amherst</a:t>
            </a:r>
            <a:r>
              <a:rPr lang="en-US" dirty="0"/>
              <a:t> (</a:t>
            </a:r>
            <a:r>
              <a:rPr lang="en-US" dirty="0" err="1"/>
              <a:t>n.d.</a:t>
            </a:r>
            <a:r>
              <a:rPr lang="en-US" dirty="0"/>
              <a:t>): n. </a:t>
            </a:r>
            <a:r>
              <a:rPr lang="en-US" dirty="0" err="1"/>
              <a:t>pag</a:t>
            </a:r>
            <a:r>
              <a:rPr lang="en-US" dirty="0"/>
              <a:t>. Web.</a:t>
            </a:r>
          </a:p>
        </p:txBody>
      </p:sp>
    </p:spTree>
    <p:extLst>
      <p:ext uri="{BB962C8B-B14F-4D97-AF65-F5344CB8AC3E}">
        <p14:creationId xmlns:p14="http://schemas.microsoft.com/office/powerpoint/2010/main" val="120393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72200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44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Project Scope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38801" y="4849368"/>
            <a:ext cx="3311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Fig.1: View of turbocharger compressor casing.[5]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5240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Cummins has an interest in researching and selecting alternate materials to fabricate compressor casings in their B series turbochargers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148584"/>
            <a:ext cx="449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alternate material should ultimately be more cost effective than the current one in use, cast aluminum 356, and still satisfy the design and operational parameters set by Cummins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220819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Estimates of manufacturing costs for this alternate material and verification of burst containment are essential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0" r="3666"/>
          <a:stretch/>
        </p:blipFill>
        <p:spPr>
          <a:xfrm>
            <a:off x="5403913" y="911438"/>
            <a:ext cx="3642809" cy="3714474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6200" y="6488668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arrison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McLarty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5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Background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905000"/>
            <a:ext cx="819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industry more cost efficient materials are always being researched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3352799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revenue gained from more cost efficient materials and manufacturing processes present financial advantages for Cummins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4271665"/>
            <a:ext cx="7334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Production numbers on compressor casings and turbochargers have the potential to grow allowing the company to meet and exceed the expectations of customers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5800" y="2525910"/>
            <a:ext cx="7334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Finding new materials which </a:t>
            </a:r>
            <a:r>
              <a:rPr lang="en-US" dirty="0"/>
              <a:t>could replace cast aluminum 356 presents many beneficial opportunities for Cummins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200" y="6488668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arrison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McLarty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73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Project Objectives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359330"/>
            <a:ext cx="819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Determine the temperatures, pressures, and stresses experienced by the compressor during operation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2205334"/>
            <a:ext cx="819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Research and compare materials which can operate under these prescribed physical conditions, and are cheaper both as a material and to manufacture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3124200"/>
            <a:ext cx="819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Estimate manufacturing costs with this new material and compare it to cast aluminum 356, which is currently used to fabricate the casings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4038600"/>
            <a:ext cx="8191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With the known operational conditions and alternate material known, utilize Finite Element Analysis in conjunction with a CAD model of the casing for analysis 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257800"/>
            <a:ext cx="803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Obtain three prototypes of these casings for testing and experimentation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6200" y="6488668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arrison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McLarty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00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Fall 2013 </a:t>
            </a:r>
            <a:r>
              <a:rPr lang="en-US" dirty="0"/>
              <a:t>A</a:t>
            </a:r>
            <a:r>
              <a:rPr lang="en-US" dirty="0" smtClean="0"/>
              <a:t>ccomplishments 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16002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PEEK(Polyether ether ketone) was selected as the material to be used as the compressor casing after thorough research.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5146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FEA analysis was conducted on a cross section of the casing’s piping to ensure </a:t>
            </a:r>
            <a:r>
              <a:rPr lang="en-US" dirty="0" smtClean="0"/>
              <a:t>that the </a:t>
            </a:r>
            <a:r>
              <a:rPr lang="en-US" dirty="0" smtClean="0"/>
              <a:t>material selected would not deform significantly during operation.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35814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contact at Cummins was found who will obtain prototypes based on our chosen alternate material.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4724399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Initial research was begun on carrying out FEA analysis for the burst event.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6200" y="6488668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arrison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McLarty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82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 Concepts: Material for prototype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" y="1915067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With the aid of a weighted decision matrix PEEK (unfilled) was found to be the most effective material for fabricating a compressor casing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200" y="3247913"/>
                <a:ext cx="802005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prstClr val="black"/>
                    </a:solidFill>
                  </a:rPr>
                  <a:t>It possesses the following advantages and superior characteristics: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prstClr val="black"/>
                    </a:solidFill>
                  </a:rPr>
                  <a:t>Heat resistance at temperatures beyond 230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℃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prstClr val="black"/>
                    </a:solidFill>
                  </a:rPr>
                  <a:t>Pressure resistance ( resistance to deformation due to pressure)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prstClr val="black"/>
                    </a:solidFill>
                  </a:rPr>
                  <a:t>Resistance to diesel engine fluids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prstClr val="black"/>
                    </a:solidFill>
                  </a:rPr>
                  <a:t>Dimensional stability (i.e. low rate of water absorption)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prstClr val="black"/>
                    </a:solidFill>
                  </a:rPr>
                  <a:t>Excellent balance of yield strength and elongation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3247913"/>
                <a:ext cx="8020050" cy="1754326"/>
              </a:xfrm>
              <a:prstGeom prst="rect">
                <a:avLst/>
              </a:prstGeom>
              <a:blipFill rotWithShape="1">
                <a:blip r:embed="rId3"/>
                <a:stretch>
                  <a:fillRect l="-532" t="-1736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76200" y="6488668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arrison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McLarty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96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Design Concepts: Need for burst analysis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Home\Downloads\burst_pic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" t="2794" r="3602" b="4295"/>
          <a:stretch/>
        </p:blipFill>
        <p:spPr bwMode="auto">
          <a:xfrm>
            <a:off x="5829300" y="1004079"/>
            <a:ext cx="3124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29300" y="4059703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Fig.2 Example of a burst containment test. [5]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5618" y="1004079"/>
            <a:ext cx="472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“Burst” occurs when the centrifugal force undergone by impeller wheels, due to their rotational speed, overcome the mechanical strength of the wheel.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5618" y="2286000"/>
            <a:ext cx="5029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Causes of a burst event include: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Reduction of strength due to high internal stresses associated with high temperatures and speeds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Fatigue failure due to cyclic loading (i.e. stop and go motion of a city bus)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Foreign object damage (FOD) (i.e. a rock or piece of rubber impacting a </a:t>
            </a:r>
            <a:r>
              <a:rPr lang="en-US" dirty="0" smtClean="0">
                <a:solidFill>
                  <a:prstClr val="black"/>
                </a:solidFill>
              </a:rPr>
              <a:t>wheel)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5618" y="4919089"/>
            <a:ext cx="8605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Although a rare event, this must be kept in mind when selecting materials for either the compressor or turbine housing due to the safety concern of burst.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5618" y="5575656"/>
            <a:ext cx="849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Materials with the proper yield strength, % elongation (ductility), and maximum operational temperature must be considered to withstand this event.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6488668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arrison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McLarty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78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Design Concepts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217884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prstClr val="black"/>
                </a:solidFill>
              </a:rPr>
              <a:t>Injection Molding Cost Analysis </a:t>
            </a:r>
            <a:endParaRPr lang="en-US" sz="2800" u="sng" dirty="0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228123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200" y="6488668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white">
                    <a:lumMod val="75000"/>
                  </a:prstClr>
                </a:solidFill>
              </a:rPr>
              <a:t>Ralph Scott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4850" y="1905000"/>
            <a:ext cx="3352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 Mold Costs </a:t>
            </a:r>
            <a:endParaRPr lang="en-US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764850" y="2286000"/>
            <a:ext cx="73885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cost of a mold can vary greatly based on complexity, quality, and size.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Simple, single cavity mold: </a:t>
            </a:r>
            <a:r>
              <a:rPr lang="en-US" dirty="0" smtClean="0">
                <a:solidFill>
                  <a:srgbClr val="FF0000"/>
                </a:solidFill>
              </a:rPr>
              <a:t>$2,000-3,000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 production, multi-cavity mold: </a:t>
            </a:r>
            <a:r>
              <a:rPr lang="en-US" dirty="0" smtClean="0">
                <a:solidFill>
                  <a:srgbClr val="FF0000"/>
                </a:solidFill>
              </a:rPr>
              <a:t>$60,000-100,000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4850" y="4224992"/>
            <a:ext cx="357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Addition Injection molding Costs </a:t>
            </a:r>
            <a:endParaRPr lang="en-US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764850" y="4594324"/>
            <a:ext cx="71599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gain knowledge on creating a more accurate injection molding cost Analysis, we plan to speak to Dr. </a:t>
            </a:r>
            <a:r>
              <a:rPr lang="en-US" dirty="0" err="1" smtClean="0"/>
              <a:t>Chengying</a:t>
            </a:r>
            <a:r>
              <a:rPr lang="en-US" dirty="0" smtClean="0"/>
              <a:t> Xu who will hopefully guide us in the right direction to preform proper cost analysis.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Unfortunately Dr. Xu will not be available to meet with us until the week of the 25</a:t>
            </a:r>
            <a:r>
              <a:rPr lang="en-US" baseline="30000" dirty="0" smtClean="0"/>
              <a:t>th</a:t>
            </a:r>
            <a:r>
              <a:rPr lang="en-US" dirty="0" smtClean="0"/>
              <a:t> of March.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7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6624</TotalTime>
  <Words>1394</Words>
  <Application>Microsoft Office PowerPoint</Application>
  <PresentationFormat>On-screen Show (4:3)</PresentationFormat>
  <Paragraphs>180</Paragraphs>
  <Slides>28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Clarity</vt:lpstr>
      <vt:lpstr>Worksheet</vt:lpstr>
      <vt:lpstr>                EML 4551C SENIOR DESIGN  DR. KAMAL AMIN  TEAM 4: ALTERATE MATERIAL SELECTION FOR COMPRESSOR CASING IN TURBOCHARGER  DESIGN REVIEW PRESENTATION #2     Group Members alexander Mankin HARRISON MCLARTY Ralph Scott Abiodun OLUWALOWO   Project sponsor AND FACULTY Adviser Cummins - Roger England DR. PETER KALU  18 MARCH 2014    </vt:lpstr>
      <vt:lpstr>Outline</vt:lpstr>
      <vt:lpstr>Project Scope</vt:lpstr>
      <vt:lpstr>Project Background</vt:lpstr>
      <vt:lpstr>Project Objectives </vt:lpstr>
      <vt:lpstr>Fall 2013 Accomplishments </vt:lpstr>
      <vt:lpstr>Design Concepts: Material for prototype</vt:lpstr>
      <vt:lpstr>Design Concepts: Need for burst analysis</vt:lpstr>
      <vt:lpstr>Design Concepts </vt:lpstr>
      <vt:lpstr>Design Concepts </vt:lpstr>
      <vt:lpstr>Design Concepts </vt:lpstr>
      <vt:lpstr>Design Concepts </vt:lpstr>
      <vt:lpstr>Design Concepts</vt:lpstr>
      <vt:lpstr>Burst Containment Analysis 90,000 rpm</vt:lpstr>
      <vt:lpstr>Burst Containment Analysis 90,000 rpm</vt:lpstr>
      <vt:lpstr>Burst Containment Analysis 90,000 rpm</vt:lpstr>
      <vt:lpstr>Burst Containment Analysis 120,000 rpm</vt:lpstr>
      <vt:lpstr>Burst Containment Analysis 120,000 rpm</vt:lpstr>
      <vt:lpstr>Burst Containment Analysis 120,000 rpm</vt:lpstr>
      <vt:lpstr>Burst Containment Analysis Summary</vt:lpstr>
      <vt:lpstr>Potential Challenges and Risks</vt:lpstr>
      <vt:lpstr>Status of procurement</vt:lpstr>
      <vt:lpstr>Status of procurement</vt:lpstr>
      <vt:lpstr>Future Work Plans</vt:lpstr>
      <vt:lpstr>Gantt Chart</vt:lpstr>
      <vt:lpstr>Conclusions</vt:lpstr>
      <vt:lpstr>References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Conclusion</dc:title>
  <dc:creator>studentpro</dc:creator>
  <cp:lastModifiedBy>SAE</cp:lastModifiedBy>
  <cp:revision>244</cp:revision>
  <cp:lastPrinted>2014-03-18T18:08:43Z</cp:lastPrinted>
  <dcterms:created xsi:type="dcterms:W3CDTF">2013-03-30T18:05:20Z</dcterms:created>
  <dcterms:modified xsi:type="dcterms:W3CDTF">2014-03-18T21:19:27Z</dcterms:modified>
</cp:coreProperties>
</file>